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9" r:id="rId3"/>
    <p:sldId id="267" r:id="rId4"/>
    <p:sldId id="260" r:id="rId5"/>
    <p:sldId id="266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82662" autoAdjust="0"/>
  </p:normalViewPr>
  <p:slideViewPr>
    <p:cSldViewPr snapToGrid="0" snapToObjects="1">
      <p:cViewPr varScale="1">
        <p:scale>
          <a:sx n="69" d="100"/>
          <a:sy n="69" d="100"/>
        </p:scale>
        <p:origin x="172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2E3C-8EE6-BB4C-BA0C-E1EE8399A4D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6649-C62B-554D-9CBD-B733C0409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6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EF270-89B6-AA43-A180-63EB90015AB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C190F-FA42-F348-8300-B06182F6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Calibrate and assess FATES-CLM-HH with field and RS data. Validate against field, RS and </a:t>
            </a:r>
            <a:r>
              <a:rPr lang="en-US" dirty="0" err="1"/>
              <a:t>CanFIRE</a:t>
            </a:r>
            <a:r>
              <a:rPr lang="en-US" dirty="0"/>
              <a:t> C outputs. Measurements of burn severity, revegetation trajectory, active layer thickness, fuel loads biomass amounts and near surface soil moisture used to assess performance. </a:t>
            </a:r>
          </a:p>
          <a:p>
            <a:r>
              <a:rPr lang="en-US" dirty="0"/>
              <a:t>Paired simulations to evaluate effect of fire and assess feedbacks with vegetation and moisture conditions</a:t>
            </a:r>
          </a:p>
          <a:p>
            <a:r>
              <a:rPr lang="en-US" dirty="0"/>
              <a:t>Projections with future climate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C92D6-A319-E34A-BB6A-359D08573094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DD4E9-CFC9-354D-B23C-762701B8EC12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297BF9-DE56-C942-8C7A-690FE0BE2018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4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3EB4E1-FAB1-874E-9D9E-86344533FAF3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C109F-0281-6348-A94A-F563AD699708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FB2765-84CA-D243-A556-192C476EAA5E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5DA08D-6CF6-0445-A08F-12DDBA379D2A}" type="datetime1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2C357-9710-3A4C-9204-7AF75B3E02CB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CC70-263F-EF4B-8E12-7FDC0356766F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D3985-AD8E-8E43-956B-F7167BB6AE51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92FF-B19F-714F-AF19-A767AFC7D5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ASA_logo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474" y="6288964"/>
            <a:ext cx="539289" cy="4455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214078" y="6386607"/>
            <a:ext cx="220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above.nasa.gov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 @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NASA_ABoVE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B6B3FF-93F2-7245-A994-4C5D9B0FCFB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45" y="6249091"/>
            <a:ext cx="1397690" cy="5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1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8.jpeg"/><Relationship Id="rId4" Type="http://schemas.openxmlformats.org/officeDocument/2006/relationships/image" Target="../media/image18.jpeg"/><Relationship Id="rId9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1"/>
          <a:stretch/>
        </p:blipFill>
        <p:spPr bwMode="auto">
          <a:xfrm>
            <a:off x="-72571" y="-72570"/>
            <a:ext cx="9260173" cy="69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2572" y="14513"/>
            <a:ext cx="9260174" cy="6843487"/>
          </a:xfrm>
          <a:solidFill>
            <a:schemeClr val="bg1">
              <a:alpha val="34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Dr. Laura </a:t>
            </a:r>
            <a:r>
              <a:rPr lang="en-US" sz="20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Bourgeau</a:t>
            </a: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-Chavez  </a:t>
            </a:r>
            <a:endParaRPr lang="en-US" sz="1600" b="1" dirty="0">
              <a:solidFill>
                <a:schemeClr val="tx1"/>
              </a:solidFill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Co-Is: Dr. Nancy HF French, Michael </a:t>
            </a:r>
            <a:r>
              <a:rPr lang="en-US" sz="20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Battaglia</a:t>
            </a: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(MS), and </a:t>
            </a:r>
            <a:endParaRPr lang="en-US" sz="2000" b="1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20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Billmire</a:t>
            </a: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(MS)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Michigan Technological University (MTU)</a:t>
            </a:r>
            <a:b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Michigan Tech Research Institute, Ann Arbor, MI</a:t>
            </a:r>
            <a:endParaRPr lang="en-US" sz="1800" i="1" dirty="0"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Dr. Evan Kane 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MTU School of Forest Resources and Environmental Science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Institutional PIs &amp; Co-Is:</a:t>
            </a:r>
            <a:endParaRPr lang="en-US" sz="1600" b="1" dirty="0">
              <a:solidFill>
                <a:schemeClr val="tx1"/>
              </a:solidFill>
              <a:ea typeface="MS Mincho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Dr. Jacquelyn Shuman, Dr. Sean Swenson </a:t>
            </a:r>
            <a:r>
              <a:rPr lang="en-US" sz="20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UCAR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Dr. Paul </a:t>
            </a:r>
            <a:r>
              <a:rPr lang="en-US" sz="20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Siqueira</a:t>
            </a: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University of Massachusetts</a:t>
            </a:r>
            <a:r>
              <a:rPr lang="en-US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336" y="747484"/>
            <a:ext cx="6834388" cy="10063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Understanding the Interactions between Wildfire Disturbance, Landscape Hydrology and Post-Fire Recovery in Boreal-Taiga </a:t>
            </a:r>
            <a:r>
              <a:rPr lang="en-US" sz="2800" b="1" dirty="0" smtClean="0"/>
              <a:t>Ecosystems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724" y="193754"/>
            <a:ext cx="1902939" cy="237509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" y="6011804"/>
            <a:ext cx="830589" cy="605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49" y="6053439"/>
            <a:ext cx="691109" cy="6790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464" y="6223079"/>
            <a:ext cx="1044892" cy="4677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394" y="5932052"/>
            <a:ext cx="769120" cy="7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554" y="64521"/>
            <a:ext cx="8177514" cy="10648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Elevator Speech- Science Obj. 1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9473" y="6176287"/>
            <a:ext cx="2133600" cy="365125"/>
          </a:xfrm>
        </p:spPr>
        <p:txBody>
          <a:bodyPr/>
          <a:lstStyle/>
          <a:p>
            <a:fld id="{C15F92FF-B19F-714F-AF19-A767AFC7D5EA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1550" y="936630"/>
            <a:ext cx="8820267" cy="5239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dirty="0"/>
              <a:t>Wildfire and permafrost thaw are the first and second most prevalent disturbance factors in boreal North America. </a:t>
            </a:r>
            <a:r>
              <a:rPr lang="en-US" sz="2000" dirty="0" smtClean="0"/>
              <a:t> </a:t>
            </a:r>
            <a:r>
              <a:rPr lang="en-US" sz="2000" i="1" dirty="0" smtClean="0"/>
              <a:t>AND</a:t>
            </a:r>
            <a:r>
              <a:rPr lang="en-US" sz="2000" dirty="0" smtClean="0"/>
              <a:t> there </a:t>
            </a:r>
            <a:r>
              <a:rPr lang="en-US" sz="2000" dirty="0"/>
              <a:t>is evidence that climate change is exacerbating both of these variables and the feedbacks between them. </a:t>
            </a:r>
            <a:r>
              <a:rPr lang="en-US" sz="2000" i="1" dirty="0" smtClean="0"/>
              <a:t>AND </a:t>
            </a:r>
            <a:r>
              <a:rPr lang="en-US" sz="2000" dirty="0" smtClean="0"/>
              <a:t>the ensuing hydrologic </a:t>
            </a:r>
            <a:r>
              <a:rPr lang="en-US" sz="2000" dirty="0"/>
              <a:t>changes </a:t>
            </a:r>
            <a:r>
              <a:rPr lang="en-US" sz="2000" dirty="0" smtClean="0"/>
              <a:t>(some locations will be drier and some wetter) across </a:t>
            </a:r>
            <a:r>
              <a:rPr lang="en-US" sz="2000" dirty="0"/>
              <a:t>the landscape </a:t>
            </a:r>
            <a:r>
              <a:rPr lang="en-US" sz="2000" dirty="0" smtClean="0"/>
              <a:t>have </a:t>
            </a:r>
            <a:r>
              <a:rPr lang="en-US" sz="2000" dirty="0"/>
              <a:t>implications for future fire </a:t>
            </a:r>
            <a:r>
              <a:rPr lang="en-US" sz="2000" dirty="0" smtClean="0"/>
              <a:t>regimes </a:t>
            </a:r>
            <a:r>
              <a:rPr lang="en-US" sz="2000" dirty="0"/>
              <a:t>and ecosystem successional </a:t>
            </a:r>
            <a:r>
              <a:rPr lang="en-US" sz="2000" dirty="0" smtClean="0"/>
              <a:t>trajectories.</a:t>
            </a:r>
            <a:endParaRPr lang="en-US" sz="2000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584" y="267251"/>
            <a:ext cx="779296" cy="532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83" y="193754"/>
            <a:ext cx="691109" cy="6790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9FC251F-C64A-5E42-A805-847201B102BA}"/>
              </a:ext>
            </a:extLst>
          </p:cNvPr>
          <p:cNvGrpSpPr/>
          <p:nvPr/>
        </p:nvGrpSpPr>
        <p:grpSpPr>
          <a:xfrm>
            <a:off x="5519477" y="2729184"/>
            <a:ext cx="3482340" cy="3228566"/>
            <a:chOff x="5401327" y="2844485"/>
            <a:chExt cx="3482340" cy="32285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13E217-E1B3-1E45-8137-6859B7C41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327" y="2844485"/>
              <a:ext cx="3482340" cy="322856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694320-4BEF-5A42-8064-2CA71448D1D6}"/>
                </a:ext>
              </a:extLst>
            </p:cNvPr>
            <p:cNvSpPr txBox="1"/>
            <p:nvPr/>
          </p:nvSpPr>
          <p:spPr>
            <a:xfrm>
              <a:off x="5463059" y="2888958"/>
              <a:ext cx="2617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FATES-CLM-HH pre-disturbance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0E677F-D76B-DD4F-BBD9-28239309D1D4}"/>
                </a:ext>
              </a:extLst>
            </p:cNvPr>
            <p:cNvSpPr txBox="1"/>
            <p:nvPr/>
          </p:nvSpPr>
          <p:spPr>
            <a:xfrm>
              <a:off x="5463058" y="4474630"/>
              <a:ext cx="2617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FATES-CLM-HH post-disturbance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54797" y="2810734"/>
            <a:ext cx="5532878" cy="371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i="1" dirty="0" smtClean="0"/>
              <a:t>BUT</a:t>
            </a:r>
            <a:r>
              <a:rPr lang="en-US" sz="2000" dirty="0" smtClean="0"/>
              <a:t> currently the </a:t>
            </a:r>
            <a:r>
              <a:rPr lang="en-US" sz="2000" dirty="0"/>
              <a:t>interaction of fire </a:t>
            </a:r>
            <a:r>
              <a:rPr lang="en-US" sz="2000" dirty="0" smtClean="0"/>
              <a:t>with belowground </a:t>
            </a:r>
            <a:r>
              <a:rPr lang="en-US" sz="2000" dirty="0"/>
              <a:t>processes is </a:t>
            </a:r>
            <a:r>
              <a:rPr lang="en-US" sz="2000" dirty="0" smtClean="0"/>
              <a:t>poorly</a:t>
            </a:r>
            <a:r>
              <a:rPr lang="en-US" sz="2000" dirty="0"/>
              <a:t>, if at all, represented in </a:t>
            </a:r>
            <a:r>
              <a:rPr lang="en-US" sz="2000" dirty="0" smtClean="0"/>
              <a:t>models.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i="1" dirty="0" smtClean="0"/>
              <a:t>THEREFORE</a:t>
            </a:r>
            <a:r>
              <a:rPr lang="en-US" sz="2000" dirty="0" smtClean="0"/>
              <a:t>, to </a:t>
            </a:r>
            <a:r>
              <a:rPr lang="en-US" sz="2000" dirty="0"/>
              <a:t>better understand, diagnose and predict ecosystem dynamics, especially the interaction of hydrology with wildfire and post-fire recovery, we </a:t>
            </a:r>
            <a:r>
              <a:rPr lang="en-US" sz="2000" dirty="0" smtClean="0"/>
              <a:t>will integrate </a:t>
            </a:r>
            <a:r>
              <a:rPr lang="en-US" sz="2000" dirty="0"/>
              <a:t>field and remote sensing data observations </a:t>
            </a:r>
            <a:r>
              <a:rPr lang="en-US" sz="2000" dirty="0" smtClean="0"/>
              <a:t>with </a:t>
            </a:r>
            <a:r>
              <a:rPr lang="en-US" sz="2000" dirty="0"/>
              <a:t>a landscape scale ecosystem model </a:t>
            </a:r>
            <a:r>
              <a:rPr lang="en-US" sz="2000" dirty="0" smtClean="0"/>
              <a:t>(FATES) that </a:t>
            </a:r>
            <a:r>
              <a:rPr lang="en-US" sz="2000" dirty="0"/>
              <a:t>is coupled to a hydrological </a:t>
            </a:r>
            <a:r>
              <a:rPr lang="en-US" sz="2000" dirty="0" smtClean="0"/>
              <a:t>model, Community </a:t>
            </a:r>
            <a:r>
              <a:rPr lang="en-US" sz="2000" dirty="0"/>
              <a:t>Land Model (CLM) Hillslope Hydrology (HH</a:t>
            </a:r>
            <a:r>
              <a:rPr lang="en-US" sz="2000" dirty="0" smtClean="0"/>
              <a:t>). </a:t>
            </a:r>
          </a:p>
          <a:p>
            <a:pPr lvl="2">
              <a:buFont typeface="Arial" charset="0"/>
              <a:buChar char="•"/>
              <a:defRPr/>
            </a:pPr>
            <a:endParaRPr lang="en-US" altLang="en-US" sz="2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192522" y="9088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</a:t>
            </a:r>
            <a:r>
              <a:rPr lang="en-US" b="1" i="1" dirty="0" err="1"/>
              <a:t>Bourgeau</a:t>
            </a:r>
            <a:r>
              <a:rPr lang="en-US" b="1" i="1" dirty="0"/>
              <a:t>-Chavez TE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Science </a:t>
            </a:r>
            <a:r>
              <a:rPr lang="en-US" dirty="0" smtClean="0"/>
              <a:t>Objective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2183" y="1102440"/>
            <a:ext cx="5969454" cy="5239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dirty="0" smtClean="0"/>
              <a:t>Organic </a:t>
            </a:r>
            <a:r>
              <a:rPr lang="en-US" sz="2000" dirty="0"/>
              <a:t>soil moisture is a key driver in the vulnerability of landscapes to wildfire ignition, consumption during a fire and in post-fire successional </a:t>
            </a:r>
            <a:r>
              <a:rPr lang="en-US" sz="2000" dirty="0" smtClean="0"/>
              <a:t>trajectories, </a:t>
            </a:r>
          </a:p>
          <a:p>
            <a:pPr marL="0" indent="0">
              <a:buNone/>
              <a:defRPr/>
            </a:pPr>
            <a:endParaRPr lang="en-US" sz="1100" i="1" dirty="0" smtClean="0"/>
          </a:p>
          <a:p>
            <a:pPr marL="0" indent="0">
              <a:buNone/>
              <a:defRPr/>
            </a:pPr>
            <a:r>
              <a:rPr lang="en-US" sz="2000" i="1" dirty="0" smtClean="0"/>
              <a:t>BUT</a:t>
            </a:r>
            <a:r>
              <a:rPr lang="en-US" sz="2000" dirty="0" smtClean="0"/>
              <a:t> </a:t>
            </a:r>
            <a:r>
              <a:rPr lang="en-US" sz="2000" dirty="0"/>
              <a:t>algorithms and products of field scale soil moisture represent a data gap.  </a:t>
            </a:r>
          </a:p>
          <a:p>
            <a:pPr marL="0" indent="0">
              <a:buNone/>
              <a:defRPr/>
            </a:pPr>
            <a:endParaRPr lang="en-US" sz="1050" i="1" dirty="0" smtClean="0"/>
          </a:p>
          <a:p>
            <a:pPr marL="0" indent="0">
              <a:buNone/>
              <a:defRPr/>
            </a:pPr>
            <a:r>
              <a:rPr lang="en-US" sz="2000" i="1" dirty="0" smtClean="0"/>
              <a:t>THEREFORE</a:t>
            </a:r>
            <a:r>
              <a:rPr lang="en-US" sz="2000" dirty="0" smtClean="0"/>
              <a:t>, </a:t>
            </a:r>
            <a:r>
              <a:rPr lang="en-US" sz="2000" dirty="0"/>
              <a:t>under this project we will pursue the development of effective microwave soil moisture retrieval algorithms from satellite and airborne L- and C-band systems</a:t>
            </a:r>
            <a:r>
              <a:rPr lang="en-US" sz="2000" dirty="0" smtClean="0"/>
              <a:t>. </a:t>
            </a: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584" y="267251"/>
            <a:ext cx="779296" cy="532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83" y="193754"/>
            <a:ext cx="691109" cy="67901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42183" y="4251284"/>
            <a:ext cx="8906046" cy="1659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en-US" sz="1800" dirty="0" smtClean="0"/>
              <a:t>Tier 2 Science Questions addressed: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 smtClean="0"/>
              <a:t>(3.2) </a:t>
            </a:r>
            <a:r>
              <a:rPr lang="en-US" sz="1800" i="1" dirty="0" smtClean="0"/>
              <a:t>What processes are contributing to changes in disturbance regimes and what are the impacts of these changes</a:t>
            </a:r>
            <a:r>
              <a:rPr lang="en-US" sz="1800" dirty="0" smtClean="0"/>
              <a:t>?</a:t>
            </a:r>
            <a:endParaRPr lang="en-US" altLang="en-US" sz="1800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 smtClean="0"/>
              <a:t>(3.5) </a:t>
            </a:r>
            <a:r>
              <a:rPr lang="en-US" sz="1800" i="1" dirty="0" smtClean="0"/>
              <a:t>How are flora responding to changes in biotic and abiotic conditions and what are the impacts on ecosystem structure?</a:t>
            </a:r>
          </a:p>
          <a:p>
            <a:pPr lvl="2">
              <a:buFont typeface="Arial" charset="0"/>
              <a:buChar char="•"/>
              <a:defRPr/>
            </a:pPr>
            <a:endParaRPr lang="en-US" altLang="en-US" sz="1800" dirty="0" smtClean="0"/>
          </a:p>
        </p:txBody>
      </p:sp>
      <p:pic>
        <p:nvPicPr>
          <p:cNvPr id="14" name="Picture 13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1570" y="1143000"/>
            <a:ext cx="3020060" cy="250063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92522" y="9088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</a:t>
            </a:r>
            <a:r>
              <a:rPr lang="en-US" b="1" i="1" dirty="0" err="1"/>
              <a:t>Bourgeau</a:t>
            </a:r>
            <a:r>
              <a:rPr lang="en-US" b="1" i="1" dirty="0"/>
              <a:t>-Chavez TE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3"/>
            <a:ext cx="8229600" cy="1143000"/>
          </a:xfrm>
        </p:spPr>
        <p:txBody>
          <a:bodyPr/>
          <a:lstStyle/>
          <a:p>
            <a:r>
              <a:rPr lang="en-US" dirty="0"/>
              <a:t>Field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16" y="997647"/>
            <a:ext cx="7003144" cy="1658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85 burned </a:t>
            </a:r>
            <a:r>
              <a:rPr lang="en-US" sz="2400" dirty="0" smtClean="0"/>
              <a:t>&amp; 67 </a:t>
            </a:r>
            <a:r>
              <a:rPr lang="en-US" sz="2400" dirty="0"/>
              <a:t>unburned </a:t>
            </a:r>
            <a:r>
              <a:rPr lang="en-US" sz="2400" dirty="0" smtClean="0"/>
              <a:t>field sites from </a:t>
            </a:r>
            <a:r>
              <a:rPr lang="en-US" sz="2400" i="1" dirty="0" err="1"/>
              <a:t>Bourgeau</a:t>
            </a:r>
            <a:r>
              <a:rPr lang="en-US" sz="2400" i="1" dirty="0"/>
              <a:t>-Chavez </a:t>
            </a:r>
            <a:r>
              <a:rPr lang="en-US" sz="2400" i="1" dirty="0" smtClean="0"/>
              <a:t>TE2014</a:t>
            </a:r>
            <a:r>
              <a:rPr lang="en-US" sz="2400" dirty="0" smtClean="0"/>
              <a:t> </a:t>
            </a:r>
            <a:r>
              <a:rPr lang="en-US" altLang="en-US" sz="2400" dirty="0" smtClean="0"/>
              <a:t>distributed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peatlands/uplands </a:t>
            </a:r>
            <a:r>
              <a:rPr lang="en-US" altLang="en-US" sz="2400" dirty="0"/>
              <a:t>throughout </a:t>
            </a:r>
            <a:r>
              <a:rPr lang="en-US" altLang="en-US" sz="2400" dirty="0" smtClean="0"/>
              <a:t>study area. Existing measurements:</a:t>
            </a:r>
            <a:endParaRPr lang="en-US" altLang="en-US" sz="2400" dirty="0"/>
          </a:p>
          <a:p>
            <a:pPr lvl="1"/>
            <a:r>
              <a:rPr lang="en-US" altLang="en-US" sz="1800" dirty="0"/>
              <a:t>Burn severity </a:t>
            </a:r>
            <a:r>
              <a:rPr lang="en-US" altLang="en-US" sz="1800" dirty="0" smtClean="0"/>
              <a:t>canopy and peat     -revegetation     -</a:t>
            </a:r>
            <a:r>
              <a:rPr lang="en-US" altLang="en-US" sz="1800" dirty="0"/>
              <a:t>fuel loading</a:t>
            </a:r>
          </a:p>
          <a:p>
            <a:pPr lvl="1"/>
            <a:r>
              <a:rPr lang="en-US" altLang="en-US" sz="1800" dirty="0"/>
              <a:t>Soil moisture     </a:t>
            </a:r>
            <a:r>
              <a:rPr lang="en-US" altLang="en-US" sz="1800" dirty="0" smtClean="0"/>
              <a:t>-Active layer thickness  -pre-burn forest inventory</a:t>
            </a:r>
            <a:endParaRPr lang="en-US" alt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2275"/>
            <a:ext cx="2133600" cy="365125"/>
          </a:xfrm>
        </p:spPr>
        <p:txBody>
          <a:bodyPr/>
          <a:lstStyle/>
          <a:p>
            <a:fld id="{C15F92FF-B19F-714F-AF19-A767AFC7D5EA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815988" y="1038394"/>
            <a:ext cx="5182870" cy="6127618"/>
            <a:chOff x="1653" y="4821"/>
            <a:chExt cx="8162" cy="9652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653" y="7880"/>
              <a:ext cx="8162" cy="6593"/>
              <a:chOff x="1665" y="8691"/>
              <a:chExt cx="8162" cy="6593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9" y="8691"/>
                <a:ext cx="7748" cy="59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1665" y="14702"/>
                <a:ext cx="291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8" name="Picture 5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" y="4821"/>
              <a:ext cx="2408" cy="273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26093" y="2851547"/>
            <a:ext cx="39527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New ground </a:t>
            </a:r>
            <a:r>
              <a:rPr lang="en-US" sz="2400" dirty="0"/>
              <a:t>measurements &amp; validation </a:t>
            </a:r>
            <a:r>
              <a:rPr lang="en-US" sz="2400" dirty="0" smtClean="0"/>
              <a:t>efforts focused on UAVSAR 2019-20/Radarsat-2: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field </a:t>
            </a:r>
            <a:r>
              <a:rPr lang="en-US" sz="2400" dirty="0"/>
              <a:t>scale soil </a:t>
            </a:r>
            <a:r>
              <a:rPr lang="en-US" sz="2400" dirty="0" smtClean="0"/>
              <a:t>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biomass (unburned sites and shrubby regrowth)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post-fire tree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for model parameterization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73" y="169540"/>
            <a:ext cx="830589" cy="605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20" y="211175"/>
            <a:ext cx="691109" cy="6790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92522" y="9088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</a:t>
            </a:r>
            <a:r>
              <a:rPr lang="en-US" b="1" i="1" dirty="0" err="1"/>
              <a:t>Bourgeau</a:t>
            </a:r>
            <a:r>
              <a:rPr lang="en-US" b="1" i="1" dirty="0"/>
              <a:t>-Chavez TE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89" y="9740"/>
            <a:ext cx="8229600" cy="1143000"/>
          </a:xfrm>
        </p:spPr>
        <p:txBody>
          <a:bodyPr/>
          <a:lstStyle/>
          <a:p>
            <a:r>
              <a:rPr lang="en-US" dirty="0"/>
              <a:t>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02" y="1050890"/>
            <a:ext cx="3777489" cy="4525963"/>
          </a:xfrm>
        </p:spPr>
        <p:txBody>
          <a:bodyPr>
            <a:noAutofit/>
          </a:bodyPr>
          <a:lstStyle/>
          <a:p>
            <a:r>
              <a:rPr lang="en-US" sz="2800" dirty="0"/>
              <a:t>Airborne remote sensing</a:t>
            </a:r>
          </a:p>
          <a:p>
            <a:pPr lvl="1"/>
            <a:r>
              <a:rPr lang="en-US" dirty="0"/>
              <a:t>UAVSAR L-band, focus on soil moisture and biomass retrievals</a:t>
            </a:r>
          </a:p>
          <a:p>
            <a:pPr lvl="1"/>
            <a:r>
              <a:rPr lang="en-US" dirty="0" smtClean="0"/>
              <a:t> LVIS – for biomass</a:t>
            </a:r>
          </a:p>
          <a:p>
            <a:r>
              <a:rPr lang="en-US" sz="2800" dirty="0" err="1" smtClean="0"/>
              <a:t>Spaceborne</a:t>
            </a:r>
            <a:r>
              <a:rPr lang="en-US" sz="2800" dirty="0" smtClean="0"/>
              <a:t> </a:t>
            </a:r>
            <a:r>
              <a:rPr lang="en-US" sz="2800" dirty="0"/>
              <a:t>remote sensing </a:t>
            </a:r>
          </a:p>
          <a:p>
            <a:pPr lvl="1"/>
            <a:r>
              <a:rPr lang="en-US" dirty="0"/>
              <a:t>Radarsat-2</a:t>
            </a:r>
          </a:p>
          <a:p>
            <a:pPr lvl="1"/>
            <a:r>
              <a:rPr lang="en-US" dirty="0"/>
              <a:t>PALSAR-2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88473" y="6118077"/>
            <a:ext cx="2133600" cy="365125"/>
          </a:xfrm>
        </p:spPr>
        <p:txBody>
          <a:bodyPr/>
          <a:lstStyle/>
          <a:p>
            <a:fld id="{C15F92FF-B19F-714F-AF19-A767AFC7D5EA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07222" y="2060031"/>
            <a:ext cx="4717102" cy="4227097"/>
            <a:chOff x="588082" y="23412407"/>
            <a:chExt cx="5175888" cy="45535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082" y="23412407"/>
              <a:ext cx="5175887" cy="3999549"/>
            </a:xfrm>
            <a:prstGeom prst="rect">
              <a:avLst/>
            </a:prstGeom>
          </p:spPr>
        </p:pic>
        <p:graphicFrame>
          <p:nvGraphicFramePr>
            <p:cNvPr id="9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4381122"/>
                </p:ext>
              </p:extLst>
            </p:nvPr>
          </p:nvGraphicFramePr>
          <p:xfrm>
            <a:off x="656924" y="23450747"/>
            <a:ext cx="2276973" cy="1871533"/>
          </p:xfrm>
          <a:graphic>
            <a:graphicData uri="http://schemas.openxmlformats.org/drawingml/2006/table">
              <a:tbl>
                <a:tblPr firstRow="1" bandRow="1">
                  <a:tableStyleId>{073A0DAA-6AF3-43AB-8588-CEC1D06C72B9}</a:tableStyleId>
                </a:tblPr>
                <a:tblGrid>
                  <a:gridCol w="1037572">
                    <a:extLst>
                      <a:ext uri="{9D8B030D-6E8A-4147-A177-3AD203B41FA5}">
                        <a16:colId xmlns:a16="http://schemas.microsoft.com/office/drawing/2014/main" val="3337274900"/>
                      </a:ext>
                    </a:extLst>
                  </a:gridCol>
                  <a:gridCol w="1037572">
                    <a:extLst>
                      <a:ext uri="{9D8B030D-6E8A-4147-A177-3AD203B41FA5}">
                        <a16:colId xmlns:a16="http://schemas.microsoft.com/office/drawing/2014/main" val="2862274714"/>
                      </a:ext>
                    </a:extLst>
                  </a:gridCol>
                </a:tblGrid>
                <a:tr h="48729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Acquisition Year</a:t>
                        </a:r>
                        <a:endParaRPr lang="en-US" sz="1400" b="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aseline="0" dirty="0" smtClean="0"/>
                          <a:t>Radarsat-2 Images</a:t>
                        </a:r>
                        <a:endParaRPr lang="en-US" sz="1400" b="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118457638"/>
                    </a:ext>
                  </a:extLst>
                </a:tr>
                <a:tr h="28664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2015</a:t>
                        </a:r>
                        <a:endParaRPr 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7</a:t>
                        </a:r>
                        <a:endParaRPr lang="en-US" sz="14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529014462"/>
                    </a:ext>
                  </a:extLst>
                </a:tr>
                <a:tr h="28664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2016</a:t>
                        </a:r>
                        <a:endParaRPr 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9</a:t>
                        </a:r>
                        <a:endParaRPr lang="en-US" sz="14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779897175"/>
                    </a:ext>
                  </a:extLst>
                </a:tr>
                <a:tr h="28664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2017</a:t>
                        </a:r>
                        <a:endParaRPr 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8</a:t>
                        </a:r>
                        <a:endParaRPr lang="en-US" sz="14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089256955"/>
                    </a:ext>
                  </a:extLst>
                </a:tr>
                <a:tr h="28664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2018</a:t>
                        </a:r>
                        <a:endParaRPr 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6</a:t>
                        </a:r>
                        <a:endParaRPr lang="en-US" sz="14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195037053"/>
                    </a:ext>
                  </a:extLst>
                </a:tr>
              </a:tbl>
            </a:graphicData>
          </a:graphic>
        </p:graphicFrame>
        <p:sp>
          <p:nvSpPr>
            <p:cNvPr id="10" name="Text Box 20"/>
            <p:cNvSpPr txBox="1"/>
            <p:nvPr/>
          </p:nvSpPr>
          <p:spPr>
            <a:xfrm>
              <a:off x="588083" y="27411956"/>
              <a:ext cx="5175887" cy="5539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effectLst/>
                  <a:ea typeface="MS Mincho"/>
                  <a:cs typeface="Times New Roman" panose="02020603050405020304" pitchFamily="18" charset="0"/>
                </a:rPr>
                <a:t>Available Radarsat</a:t>
              </a:r>
              <a:r>
                <a:rPr lang="en-US" dirty="0" smtClean="0">
                  <a:ea typeface="MS Mincho"/>
                  <a:cs typeface="Times New Roman" panose="02020603050405020304" pitchFamily="18" charset="0"/>
                </a:rPr>
                <a:t>-2 images and UAVSAR flight lines (red boxes) for the study area. </a:t>
              </a:r>
              <a:endParaRPr lang="en-US" dirty="0">
                <a:effectLst/>
                <a:ea typeface="MS Mincho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73" y="169540"/>
            <a:ext cx="830589" cy="605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20" y="211175"/>
            <a:ext cx="691109" cy="679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958" y="312899"/>
            <a:ext cx="2708109" cy="24533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04772" y="-379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</a:t>
            </a:r>
            <a:r>
              <a:rPr lang="en-US" b="1" i="1" dirty="0" err="1"/>
              <a:t>Bourgeau</a:t>
            </a:r>
            <a:r>
              <a:rPr lang="en-US" b="1" i="1" dirty="0"/>
              <a:t>-Chavez TE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3"/>
            <a:ext cx="8229600" cy="1143000"/>
          </a:xfrm>
        </p:spPr>
        <p:txBody>
          <a:bodyPr/>
          <a:lstStyle/>
          <a:p>
            <a:r>
              <a:rPr lang="en-US" dirty="0"/>
              <a:t>Modeling: </a:t>
            </a:r>
            <a:r>
              <a:rPr lang="en-US" dirty="0" err="1"/>
              <a:t>CanFIRE</a:t>
            </a:r>
            <a:r>
              <a:rPr lang="en-US" dirty="0"/>
              <a:t>, FATES-CLM-HH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2275"/>
            <a:ext cx="2133600" cy="365125"/>
          </a:xfrm>
        </p:spPr>
        <p:txBody>
          <a:bodyPr/>
          <a:lstStyle/>
          <a:p>
            <a:fld id="{C15F92FF-B19F-714F-AF19-A767AFC7D5EA}" type="slidenum">
              <a:rPr lang="en-US" smtClean="0"/>
              <a:t>6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994029-FF2B-6444-BB9F-B8349B915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21" y="892118"/>
            <a:ext cx="3543561" cy="228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B70426-DE35-B244-9BC8-7B0CF52A5A46}"/>
              </a:ext>
            </a:extLst>
          </p:cNvPr>
          <p:cNvSpPr txBox="1"/>
          <p:nvPr/>
        </p:nvSpPr>
        <p:spPr>
          <a:xfrm>
            <a:off x="4234508" y="1025967"/>
            <a:ext cx="439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CanFIRE</a:t>
            </a:r>
            <a:r>
              <a:rPr lang="en-US" sz="2400" dirty="0"/>
              <a:t>: </a:t>
            </a:r>
            <a:r>
              <a:rPr lang="en-US" sz="2400" dirty="0" smtClean="0"/>
              <a:t>will be parameterized for peatlands by integrating </a:t>
            </a:r>
            <a:r>
              <a:rPr lang="en-US" sz="2400" dirty="0"/>
              <a:t>field and remote sensing data to </a:t>
            </a:r>
            <a:r>
              <a:rPr lang="en-US" sz="2400" dirty="0" smtClean="0"/>
              <a:t>estimate </a:t>
            </a:r>
            <a:r>
              <a:rPr lang="en-US" sz="2400" dirty="0"/>
              <a:t>fuel </a:t>
            </a:r>
            <a:r>
              <a:rPr lang="en-US" sz="2400" dirty="0" smtClean="0"/>
              <a:t>loadings, quantify </a:t>
            </a:r>
            <a:r>
              <a:rPr lang="en-US" sz="2400" dirty="0"/>
              <a:t>fire </a:t>
            </a:r>
            <a:r>
              <a:rPr lang="en-US" sz="2400" dirty="0" smtClean="0"/>
              <a:t>behavior and emissions</a:t>
            </a:r>
            <a:endParaRPr lang="en-US" sz="2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C251F-C64A-5E42-A805-847201B102BA}"/>
              </a:ext>
            </a:extLst>
          </p:cNvPr>
          <p:cNvGrpSpPr/>
          <p:nvPr/>
        </p:nvGrpSpPr>
        <p:grpSpPr>
          <a:xfrm>
            <a:off x="544131" y="3149507"/>
            <a:ext cx="3482340" cy="3228566"/>
            <a:chOff x="451956" y="3046271"/>
            <a:chExt cx="3482340" cy="32285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C13E217-E1B3-1E45-8137-6859B7C41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956" y="3046271"/>
              <a:ext cx="3482340" cy="32285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694320-4BEF-5A42-8064-2CA71448D1D6}"/>
                </a:ext>
              </a:extLst>
            </p:cNvPr>
            <p:cNvSpPr txBox="1"/>
            <p:nvPr/>
          </p:nvSpPr>
          <p:spPr>
            <a:xfrm>
              <a:off x="685800" y="3178118"/>
              <a:ext cx="2617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FATES-CLM-HH pre-disturbance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0E677F-D76B-DD4F-BBD9-28239309D1D4}"/>
                </a:ext>
              </a:extLst>
            </p:cNvPr>
            <p:cNvSpPr txBox="1"/>
            <p:nvPr/>
          </p:nvSpPr>
          <p:spPr>
            <a:xfrm>
              <a:off x="685799" y="4763790"/>
              <a:ext cx="2617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FATES-CLM-HH post-disturbance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F4E74E-1A7D-F44B-BE7D-B3D20DDD6EA1}"/>
              </a:ext>
            </a:extLst>
          </p:cNvPr>
          <p:cNvSpPr txBox="1"/>
          <p:nvPr/>
        </p:nvSpPr>
        <p:spPr>
          <a:xfrm>
            <a:off x="789035" y="4653180"/>
            <a:ext cx="3134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O= organic layer, A= active layer, P = permafrost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00B35F-D0C2-E141-B5AE-673EC104F827}"/>
              </a:ext>
            </a:extLst>
          </p:cNvPr>
          <p:cNvSpPr txBox="1"/>
          <p:nvPr/>
        </p:nvSpPr>
        <p:spPr>
          <a:xfrm>
            <a:off x="4226272" y="3178118"/>
            <a:ext cx="4415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FATES-CLM-HH: simulate vegetation and permafrost response to site, climate and fire</a:t>
            </a:r>
          </a:p>
          <a:p>
            <a:r>
              <a:rPr lang="en-US" sz="2400" dirty="0"/>
              <a:t>FATES: size-structured vegetation</a:t>
            </a:r>
          </a:p>
          <a:p>
            <a:r>
              <a:rPr lang="en-US" sz="2400" dirty="0"/>
              <a:t>SPITFIRE: fire behavior and effects</a:t>
            </a:r>
          </a:p>
          <a:p>
            <a:r>
              <a:rPr lang="en-US" sz="2400" dirty="0"/>
              <a:t>CLM-HH: sub-grid hydrology with multiple hillslopes and lateral subsurface flow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104" y="6092275"/>
            <a:ext cx="830589" cy="605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051" y="6133910"/>
            <a:ext cx="691109" cy="6790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522" y="9088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</a:t>
            </a:r>
            <a:r>
              <a:rPr lang="en-US" b="1" i="1" dirty="0" err="1"/>
              <a:t>Bourgeau</a:t>
            </a:r>
            <a:r>
              <a:rPr lang="en-US" b="1" i="1" dirty="0"/>
              <a:t>-Chavez TE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89" y="893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Expected Products and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18" y="1123794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Planned Data Products:</a:t>
            </a:r>
          </a:p>
          <a:p>
            <a:pPr lvl="1"/>
            <a:r>
              <a:rPr lang="en-US" sz="2000" dirty="0"/>
              <a:t>Soil Moisture Retrieval Algorithms for L- and C-band</a:t>
            </a:r>
          </a:p>
          <a:p>
            <a:pPr lvl="1"/>
            <a:r>
              <a:rPr lang="en-US" sz="2000" dirty="0"/>
              <a:t>Soil Moisture Maps of NWT/Alberta Study area</a:t>
            </a:r>
          </a:p>
          <a:p>
            <a:pPr lvl="1"/>
            <a:r>
              <a:rPr lang="en-US" sz="2000" dirty="0" smtClean="0"/>
              <a:t>Time </a:t>
            </a:r>
            <a:r>
              <a:rPr lang="en-US" sz="2000" dirty="0"/>
              <a:t>series of ABZ tuned SMAP maps across the </a:t>
            </a:r>
            <a:r>
              <a:rPr lang="en-US" sz="2000" dirty="0" err="1"/>
              <a:t>ABoVE</a:t>
            </a:r>
            <a:r>
              <a:rPr lang="en-US" sz="2000" dirty="0"/>
              <a:t> </a:t>
            </a:r>
            <a:r>
              <a:rPr lang="en-US" sz="2000" dirty="0" smtClean="0"/>
              <a:t>domain</a:t>
            </a:r>
          </a:p>
          <a:p>
            <a:r>
              <a:rPr lang="en-US" sz="2400" dirty="0" smtClean="0"/>
              <a:t>Calibrated/validated geospatial </a:t>
            </a:r>
            <a:r>
              <a:rPr lang="en-US" sz="2400" dirty="0" err="1" smtClean="0"/>
              <a:t>CanFIRE</a:t>
            </a:r>
            <a:r>
              <a:rPr lang="en-US" sz="2400" dirty="0" smtClean="0"/>
              <a:t> model for peatlands </a:t>
            </a:r>
          </a:p>
          <a:p>
            <a:pPr lvl="1"/>
            <a:r>
              <a:rPr lang="en-US" sz="2000" dirty="0" smtClean="0"/>
              <a:t>allowing improvement in estimated C emissions</a:t>
            </a:r>
          </a:p>
          <a:p>
            <a:r>
              <a:rPr lang="en-US" sz="2400" dirty="0" smtClean="0"/>
              <a:t>Calibrated/validated coupled FATES-CLM-HH model</a:t>
            </a:r>
          </a:p>
          <a:p>
            <a:pPr lvl="1"/>
            <a:r>
              <a:rPr lang="en-US" sz="2000" dirty="0" smtClean="0"/>
              <a:t>Validated </a:t>
            </a:r>
            <a:r>
              <a:rPr lang="en-US" sz="2000" dirty="0"/>
              <a:t>against field, RS and </a:t>
            </a:r>
            <a:r>
              <a:rPr lang="en-US" sz="2000" dirty="0" err="1"/>
              <a:t>CanFIRE</a:t>
            </a:r>
            <a:r>
              <a:rPr lang="en-US" sz="2000" dirty="0"/>
              <a:t> C outputs. </a:t>
            </a:r>
          </a:p>
          <a:p>
            <a:pPr lvl="1"/>
            <a:r>
              <a:rPr lang="en-US" sz="2000" dirty="0"/>
              <a:t>Paired simulations to evaluate effect of fire and assess feedbacks with vegetation and moisture conditions</a:t>
            </a:r>
          </a:p>
          <a:p>
            <a:pPr lvl="1"/>
            <a:r>
              <a:rPr lang="en-US" sz="2000" dirty="0"/>
              <a:t>Projections with future climate conditions.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175" y="6248950"/>
            <a:ext cx="1754050" cy="52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aurier_RED_WLU_RG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174" y="5742944"/>
            <a:ext cx="1527240" cy="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uni_alber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94" y="5908855"/>
            <a:ext cx="1180784" cy="2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UofGidentifi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491" y="6027110"/>
            <a:ext cx="1450975" cy="4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007" y="5653887"/>
            <a:ext cx="957900" cy="6983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582" y="5708404"/>
            <a:ext cx="691109" cy="6790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390" y="5817371"/>
            <a:ext cx="1044892" cy="4677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798" y="4799574"/>
            <a:ext cx="769120" cy="7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712</Words>
  <Application>Microsoft Office PowerPoint</Application>
  <PresentationFormat>On-screen Show (4:3)</PresentationFormat>
  <Paragraphs>106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MS Mincho</vt:lpstr>
      <vt:lpstr>Times New Roman</vt:lpstr>
      <vt:lpstr>Office Theme</vt:lpstr>
      <vt:lpstr>Understanding the Interactions between Wildfire Disturbance, Landscape Hydrology and Post-Fire Recovery in Boreal-Taiga Ecosystems</vt:lpstr>
      <vt:lpstr>Elevator Speech- Science Obj. 1</vt:lpstr>
      <vt:lpstr>Science Objective 2</vt:lpstr>
      <vt:lpstr>Field Studies</vt:lpstr>
      <vt:lpstr>Remote Sensing</vt:lpstr>
      <vt:lpstr>Modeling: CanFIRE, FATES-CLM-HH</vt:lpstr>
      <vt:lpstr>Expected Products and Outputs</vt:lpstr>
    </vt:vector>
  </TitlesOfParts>
  <Company>NASA 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Griffith</dc:creator>
  <cp:lastModifiedBy>Laura Chavez</cp:lastModifiedBy>
  <cp:revision>93</cp:revision>
  <dcterms:created xsi:type="dcterms:W3CDTF">2015-08-14T15:58:20Z</dcterms:created>
  <dcterms:modified xsi:type="dcterms:W3CDTF">2019-05-20T13:18:51Z</dcterms:modified>
</cp:coreProperties>
</file>